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  <p:embeddedFont>
      <p:font typeface="Barlow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Barlow-regular.fntdata"/><Relationship Id="rId27" Type="http://schemas.openxmlformats.org/officeDocument/2006/relationships/font" Target="fonts/MontserratExtra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-boldItalic.fntdata"/><Relationship Id="rId30" Type="http://schemas.openxmlformats.org/officeDocument/2006/relationships/font" Target="fonts/Barlow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5116eeee9_1_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45116eeee9_1_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7" name="Google Shape;147;g345116eeee9_1_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5116eeee9_5_16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45116eeee9_5_16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45116eeee9_5_16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5116eeee9_5_18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45116eeee9_5_18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8" name="Google Shape;268;g345116eeee9_5_18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5116eeee9_1_1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45116eeee9_1_1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45116eeee9_1_1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5116eeee9_5_6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45116eeee9_5_6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45116eeee9_5_6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5116eeee9_5_9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45116eeee9_5_9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6" name="Google Shape;176;g345116eeee9_5_9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5116eeee9_0_13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45116eeee9_0_13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45116eeee9_0_13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511f0bf4a_3_3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4511f0bf4a_3_3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4511f0bf4a_3_3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5116eeee9_5_13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45116eeee9_5_13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5" name="Google Shape;225;g345116eeee9_5_13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5116eeee9_0_2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45116eeee9_0_2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9" name="Google Shape;239;g345116eeee9_0_2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52f71f659_0_1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452f71f659_0_1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452f71f659_0_1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8" name="Google Shape;98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2" name="Google Shape;102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6" name="Google Shape;10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0" name="Google Shape;110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4" name="Google Shape;114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6" name="Google Shape;11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8" name="Google Shape;118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2" name="Google Shape;122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6" name="Google Shape;126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0" name="Google Shape;130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4" name="Google Shape;134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8" name="Google Shape;138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bta.com/developers/gtfs" TargetMode="External"/><Relationship Id="rId4" Type="http://schemas.openxmlformats.org/officeDocument/2006/relationships/hyperlink" Target="https://mbta-massdot.opendata.arcgis.com/datasets/e48c8cd8cf154d27b23d31777a8f39e9/about" TargetMode="External"/><Relationship Id="rId5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0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8"/>
          <p:cNvSpPr/>
          <p:nvPr/>
        </p:nvSpPr>
        <p:spPr>
          <a:xfrm>
            <a:off x="3902943" y="1506767"/>
            <a:ext cx="47670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00"/>
              <a:buFont typeface="Barlow"/>
              <a:buNone/>
            </a:pPr>
            <a:r>
              <a:rPr b="1" lang="en-GB" sz="280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SmartTransit : </a:t>
            </a:r>
            <a:r>
              <a:rPr lang="en-GB" sz="280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 Data Driven System for Navigating and Analyzing Public Transport</a:t>
            </a:r>
            <a:r>
              <a:rPr b="1" lang="en-GB" sz="280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i="0" sz="2800" u="none" cap="none" strike="noStrike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1" name="Google Shape;151;p38"/>
          <p:cNvSpPr/>
          <p:nvPr/>
        </p:nvSpPr>
        <p:spPr>
          <a:xfrm>
            <a:off x="3903000" y="3314374"/>
            <a:ext cx="4767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i="0" lang="en-GB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Explore the pulse of Boston's subway system. This presentation dives into data-driven insights and interactive visualizations of the Red,  </a:t>
            </a:r>
            <a:r>
              <a:rPr lang="en-GB" sz="11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Green, </a:t>
            </a:r>
            <a:r>
              <a:rPr i="0" lang="en-GB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Orange, and Blue l</a:t>
            </a:r>
            <a:r>
              <a:rPr i="0" lang="en-GB" sz="11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ines</a:t>
            </a:r>
            <a:r>
              <a:rPr lang="en-GB" sz="11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0" sz="11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475" y="4688275"/>
            <a:ext cx="1249200" cy="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8"/>
          <p:cNvSpPr txBox="1"/>
          <p:nvPr/>
        </p:nvSpPr>
        <p:spPr>
          <a:xfrm>
            <a:off x="3794475" y="4142250"/>
            <a:ext cx="396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Presented By: Priyanka Maan and Mitul Nakrani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/>
          <p:nvPr/>
        </p:nvSpPr>
        <p:spPr>
          <a:xfrm>
            <a:off x="500384" y="369575"/>
            <a:ext cx="8088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00"/>
              <a:buFont typeface="Barlow"/>
              <a:buNone/>
            </a:pPr>
            <a:r>
              <a:rPr b="1" lang="en-GB" sz="280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CONCLUSION AND </a:t>
            </a:r>
            <a:r>
              <a:rPr b="1" i="0" lang="en-GB" sz="28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FUTURE WORK</a:t>
            </a:r>
            <a:endParaRPr b="0" i="0" sz="2800" u="none" cap="none" strike="noStrike"/>
          </a:p>
        </p:txBody>
      </p:sp>
      <p:pic>
        <p:nvPicPr>
          <p:cNvPr id="262" name="Google Shape;2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475" y="4688275"/>
            <a:ext cx="1249200" cy="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7"/>
          <p:cNvSpPr txBox="1"/>
          <p:nvPr/>
        </p:nvSpPr>
        <p:spPr>
          <a:xfrm>
            <a:off x="526925" y="2571750"/>
            <a:ext cx="80355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Efforts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 GTFS Integration: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Live transit data feeds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Predictive Analytics: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ML models for delay prediction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Multi-modal Analysis: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Include bus and commuter rail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Historical Analysis: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Track network changes over time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Development: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RESTful API for third-party developers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47"/>
          <p:cNvSpPr txBox="1"/>
          <p:nvPr/>
        </p:nvSpPr>
        <p:spPr>
          <a:xfrm>
            <a:off x="554250" y="909750"/>
            <a:ext cx="80355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Built comprehensive analytics platform for Boston subway network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Integrated AI to make data analysis accessible to everyone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Created interactive visualizations for deeper insights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Demonstrated potential for smarter transit planning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/>
          <p:nvPr/>
        </p:nvSpPr>
        <p:spPr>
          <a:xfrm>
            <a:off x="473943" y="1839516"/>
            <a:ext cx="8196114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71" name="Google Shape;271;p48"/>
          <p:cNvSpPr/>
          <p:nvPr/>
        </p:nvSpPr>
        <p:spPr>
          <a:xfrm>
            <a:off x="473943" y="2191569"/>
            <a:ext cx="3563466" cy="445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00"/>
              <a:buFont typeface="Barlow"/>
              <a:buNone/>
            </a:pPr>
            <a:r>
              <a:rPr b="1" i="0" lang="en-GB" sz="28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THANK YOU!!</a:t>
            </a:r>
            <a:endParaRPr b="0" i="0" sz="2800" u="none" cap="none" strike="noStrike"/>
          </a:p>
        </p:txBody>
      </p:sp>
      <p:sp>
        <p:nvSpPr>
          <p:cNvPr id="272" name="Google Shape;272;p48"/>
          <p:cNvSpPr/>
          <p:nvPr/>
        </p:nvSpPr>
        <p:spPr>
          <a:xfrm>
            <a:off x="473950" y="2840059"/>
            <a:ext cx="8196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GB" sz="11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GITHUB REPOSITORY LINK -</a:t>
            </a:r>
            <a:br>
              <a:rPr lang="en-GB" sz="11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1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https://github.com/MitulNakrani003/DS5110IDMP-Project</a:t>
            </a:r>
            <a:endParaRPr b="0" i="0" sz="1100" u="none" cap="none" strike="noStrike"/>
          </a:p>
        </p:txBody>
      </p:sp>
      <p:sp>
        <p:nvSpPr>
          <p:cNvPr id="273" name="Google Shape;273;p48"/>
          <p:cNvSpPr/>
          <p:nvPr/>
        </p:nvSpPr>
        <p:spPr>
          <a:xfrm>
            <a:off x="473943" y="3209106"/>
            <a:ext cx="8196114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475" y="4688275"/>
            <a:ext cx="1249200" cy="3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/>
          <p:nvPr/>
        </p:nvSpPr>
        <p:spPr>
          <a:xfrm>
            <a:off x="433016" y="340221"/>
            <a:ext cx="6723831" cy="407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00"/>
              <a:buFont typeface="Barlow"/>
              <a:buNone/>
            </a:pPr>
            <a:r>
              <a:rPr b="1" lang="en-GB" sz="260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MOTIVATION</a:t>
            </a:r>
            <a:endParaRPr b="1" sz="2600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600"/>
              <a:buFont typeface="Barlow"/>
              <a:buNone/>
            </a:pPr>
            <a:r>
              <a:t/>
            </a:r>
            <a:endParaRPr b="1" sz="2600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0" name="Google Shape;160;p39"/>
          <p:cNvSpPr/>
          <p:nvPr/>
        </p:nvSpPr>
        <p:spPr>
          <a:xfrm>
            <a:off x="4921650" y="538550"/>
            <a:ext cx="3841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000"/>
              <a:buFont typeface="Montserrat"/>
              <a:buNone/>
            </a:pPr>
            <a:r>
              <a:rPr b="0" i="0" lang="en-GB" sz="1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The MBTA network sees an average of </a:t>
            </a:r>
            <a:r>
              <a:rPr b="1" i="0" lang="en-GB" sz="1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425,000 weekday station entries</a:t>
            </a:r>
            <a:r>
              <a:rPr b="0" i="0" lang="en-GB" sz="1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with approximately </a:t>
            </a:r>
            <a:r>
              <a:rPr b="1" i="0" lang="en-GB" sz="1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200,000 on weekends</a:t>
            </a:r>
            <a:r>
              <a:rPr b="0" i="0" lang="en-GB" sz="10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000" u="none" cap="none" strike="noStrike"/>
          </a:p>
        </p:txBody>
      </p:sp>
      <p:pic>
        <p:nvPicPr>
          <p:cNvPr descr="preencoded.png" id="161" name="Google Shape;1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662" y="1067800"/>
            <a:ext cx="3694627" cy="329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475" y="4688275"/>
            <a:ext cx="1249200" cy="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9"/>
          <p:cNvSpPr/>
          <p:nvPr/>
        </p:nvSpPr>
        <p:spPr>
          <a:xfrm>
            <a:off x="371278" y="1067828"/>
            <a:ext cx="3988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Decision Making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City planners need quick insights for infrastructure decisions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Public Benefit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Commuters want to understand their transit network better.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Technical Challenge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Bridging the gap between raw data and actionable insights.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Environmental</a:t>
            </a: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Impact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Optimizing public transit reduces carbon footprint and traffic congestion.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Rider Fare Savings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Better transit planning saves a lot in costs annually for the end user.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Accessibility for All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Stations analysis helps people with disability to transit safely.</a:t>
            </a:r>
            <a:endParaRPr sz="10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/>
          <p:nvPr/>
        </p:nvSpPr>
        <p:spPr>
          <a:xfrm>
            <a:off x="473950" y="263550"/>
            <a:ext cx="6134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00"/>
              <a:buFont typeface="Barlow"/>
              <a:buNone/>
            </a:pPr>
            <a:r>
              <a:rPr b="1" i="0" lang="en-GB" sz="28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DATA INSIGHTS &amp; PROCESSING</a:t>
            </a:r>
            <a:endParaRPr b="0" i="0" sz="2800" u="none" cap="none" strike="noStrike"/>
          </a:p>
        </p:txBody>
      </p:sp>
      <p:sp>
        <p:nvSpPr>
          <p:cNvPr id="170" name="Google Shape;170;p40"/>
          <p:cNvSpPr/>
          <p:nvPr/>
        </p:nvSpPr>
        <p:spPr>
          <a:xfrm>
            <a:off x="473958" y="915977"/>
            <a:ext cx="82809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MBTA GTFS Official Feed:</a:t>
            </a: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Data fetched from Massachusetts Bay Transportation Authority </a:t>
            </a:r>
            <a:r>
              <a:rPr lang="en-GB" sz="12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Link</a:t>
            </a: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Additional Dataset</a:t>
            </a: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Transit</a:t>
            </a: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Times Dataset is fetched from MassDoT open dataset directory </a:t>
            </a:r>
            <a:r>
              <a:rPr lang="en-GB" sz="12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Link</a:t>
            </a: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Format</a:t>
            </a: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General Transit Feed Specification (GTFS) - Industry standard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Processing</a:t>
            </a: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Converted GTFS data to CSV for analysis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Fetch GTFS data from MBTA official feed and other sources.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Extract relevant files (stops.txt, travel_times.csv, routes.txt, facilities.txt, connections.csv, etc.)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 and Clean unstructured data into CSV format (stations, connections, locations, station_amenities)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Calculate network metrics and other analytics as required.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in-memory SQLite database for queries.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t/>
            </a:r>
            <a:endParaRPr sz="1200">
              <a:solidFill>
                <a:srgbClr val="3846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t/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t/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1" name="Google Shape;171;p40"/>
          <p:cNvSpPr/>
          <p:nvPr/>
        </p:nvSpPr>
        <p:spPr>
          <a:xfrm>
            <a:off x="473943" y="4159980"/>
            <a:ext cx="819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t/>
            </a:r>
            <a:endParaRPr b="0" i="0" sz="1100" u="none" cap="none" strike="noStrike"/>
          </a:p>
        </p:txBody>
      </p:sp>
      <p:pic>
        <p:nvPicPr>
          <p:cNvPr id="172" name="Google Shape;17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475" y="4688275"/>
            <a:ext cx="1249200" cy="3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/>
          <p:nvPr/>
        </p:nvSpPr>
        <p:spPr>
          <a:xfrm>
            <a:off x="473943" y="496044"/>
            <a:ext cx="3563466" cy="445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00"/>
              <a:buFont typeface="Barlow"/>
              <a:buNone/>
            </a:pPr>
            <a:r>
              <a:rPr b="1" lang="en-GB" sz="280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PROJECT SCOPE</a:t>
            </a:r>
            <a:endParaRPr b="0" i="0" sz="2800" u="none" cap="none" strike="noStrike"/>
          </a:p>
        </p:txBody>
      </p:sp>
      <p:sp>
        <p:nvSpPr>
          <p:cNvPr id="179" name="Google Shape;179;p41"/>
          <p:cNvSpPr/>
          <p:nvPr/>
        </p:nvSpPr>
        <p:spPr>
          <a:xfrm>
            <a:off x="473943" y="1415356"/>
            <a:ext cx="4030340" cy="1446832"/>
          </a:xfrm>
          <a:prstGeom prst="roundRect">
            <a:avLst>
              <a:gd fmla="val 632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0" name="Google Shape;1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943" y="1396306"/>
            <a:ext cx="403034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5963" y="1212279"/>
            <a:ext cx="406226" cy="4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1"/>
          <p:cNvSpPr/>
          <p:nvPr/>
        </p:nvSpPr>
        <p:spPr>
          <a:xfrm>
            <a:off x="628353" y="1753865"/>
            <a:ext cx="1917427" cy="22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Barlow"/>
              <a:buNone/>
            </a:pPr>
            <a:r>
              <a:rPr b="1" lang="en-GB" sz="16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AI Assistant</a:t>
            </a:r>
            <a:endParaRPr i="0" sz="16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41"/>
          <p:cNvSpPr/>
          <p:nvPr/>
        </p:nvSpPr>
        <p:spPr>
          <a:xfrm>
            <a:off x="628353" y="2057698"/>
            <a:ext cx="3721522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GB" sz="13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Ask questions in plain English and get SQL-powered answers instantly</a:t>
            </a:r>
            <a:endParaRPr i="0" sz="13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41"/>
          <p:cNvSpPr/>
          <p:nvPr/>
        </p:nvSpPr>
        <p:spPr>
          <a:xfrm>
            <a:off x="4639642" y="1415356"/>
            <a:ext cx="4030414" cy="1446832"/>
          </a:xfrm>
          <a:prstGeom prst="roundRect">
            <a:avLst>
              <a:gd fmla="val 632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5" name="Google Shape;1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642" y="1396306"/>
            <a:ext cx="4030414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1736" y="1212279"/>
            <a:ext cx="406226" cy="4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1"/>
          <p:cNvSpPr/>
          <p:nvPr/>
        </p:nvSpPr>
        <p:spPr>
          <a:xfrm>
            <a:off x="4794049" y="1753875"/>
            <a:ext cx="37683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Barlow"/>
              <a:buNone/>
            </a:pPr>
            <a:r>
              <a:rPr b="1" lang="en-GB" sz="16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Route Selection with Travel Time Calculation</a:t>
            </a:r>
            <a:endParaRPr i="0" sz="16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41"/>
          <p:cNvSpPr/>
          <p:nvPr/>
        </p:nvSpPr>
        <p:spPr>
          <a:xfrm>
            <a:off x="4817452" y="2432748"/>
            <a:ext cx="3721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GB" sz="11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Find routes and travel time by line, travel time, or specific station names</a:t>
            </a:r>
            <a:endParaRPr b="0" i="0" sz="1100" u="none" cap="none" strike="noStrike"/>
          </a:p>
        </p:txBody>
      </p:sp>
      <p:sp>
        <p:nvSpPr>
          <p:cNvPr id="189" name="Google Shape;189;p41"/>
          <p:cNvSpPr/>
          <p:nvPr/>
        </p:nvSpPr>
        <p:spPr>
          <a:xfrm>
            <a:off x="473943" y="3200623"/>
            <a:ext cx="4030340" cy="1446833"/>
          </a:xfrm>
          <a:prstGeom prst="roundRect">
            <a:avLst>
              <a:gd fmla="val 632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0" name="Google Shape;1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943" y="3181573"/>
            <a:ext cx="403034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5963" y="2997548"/>
            <a:ext cx="406226" cy="4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1"/>
          <p:cNvSpPr/>
          <p:nvPr/>
        </p:nvSpPr>
        <p:spPr>
          <a:xfrm>
            <a:off x="628347" y="3539123"/>
            <a:ext cx="3721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Barlow"/>
              <a:buNone/>
            </a:pPr>
            <a:r>
              <a:rPr b="1" lang="en-GB" sz="16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Analytics Dashboard</a:t>
            </a:r>
            <a:endParaRPr i="0" sz="16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41"/>
          <p:cNvSpPr/>
          <p:nvPr/>
        </p:nvSpPr>
        <p:spPr>
          <a:xfrm>
            <a:off x="628353" y="3842966"/>
            <a:ext cx="3721522" cy="650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GB" sz="13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Deep dive into network efficiency, centrality, and performance stats</a:t>
            </a:r>
            <a:endParaRPr i="0" sz="13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41"/>
          <p:cNvSpPr/>
          <p:nvPr/>
        </p:nvSpPr>
        <p:spPr>
          <a:xfrm>
            <a:off x="4639642" y="3200623"/>
            <a:ext cx="4030414" cy="1446833"/>
          </a:xfrm>
          <a:prstGeom prst="roundRect">
            <a:avLst>
              <a:gd fmla="val 632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5" name="Google Shape;1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642" y="3181573"/>
            <a:ext cx="4030414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1736" y="2997548"/>
            <a:ext cx="406226" cy="4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1"/>
          <p:cNvSpPr/>
          <p:nvPr/>
        </p:nvSpPr>
        <p:spPr>
          <a:xfrm>
            <a:off x="4794048" y="3539125"/>
            <a:ext cx="37215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400"/>
              <a:buFont typeface="Barlow"/>
              <a:buNone/>
            </a:pPr>
            <a:r>
              <a:rPr b="1" lang="en-GB" sz="16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Accessibility</a:t>
            </a:r>
            <a:r>
              <a:rPr b="1" lang="en-GB" sz="16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Insights</a:t>
            </a:r>
            <a:endParaRPr i="0" sz="16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41"/>
          <p:cNvSpPr/>
          <p:nvPr/>
        </p:nvSpPr>
        <p:spPr>
          <a:xfrm>
            <a:off x="4794052" y="3842966"/>
            <a:ext cx="3721596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rPr lang="en-GB" sz="13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Identify stations with elevators, ramps, and wheelchair access</a:t>
            </a:r>
            <a:endParaRPr i="0" sz="13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475" y="4688275"/>
            <a:ext cx="1249200" cy="3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/>
          <p:nvPr/>
        </p:nvSpPr>
        <p:spPr>
          <a:xfrm>
            <a:off x="473956" y="197274"/>
            <a:ext cx="8196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00"/>
              <a:buFont typeface="Barlow"/>
              <a:buNone/>
            </a:pPr>
            <a:r>
              <a:rPr b="1" lang="en-GB" sz="280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METHODOLOGY &amp; TECHNOLOGY USED</a:t>
            </a:r>
            <a:endParaRPr b="1" sz="2800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00"/>
              <a:buFont typeface="Barlow"/>
              <a:buNone/>
            </a:pPr>
            <a:r>
              <a:t/>
            </a:r>
            <a:endParaRPr b="1" sz="2800">
              <a:solidFill>
                <a:srgbClr val="2E3C4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6" name="Google Shape;206;p42"/>
          <p:cNvSpPr/>
          <p:nvPr/>
        </p:nvSpPr>
        <p:spPr>
          <a:xfrm>
            <a:off x="4736962" y="1199616"/>
            <a:ext cx="3933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Frontend: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Streamlit, Plotly, HTML/CSS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Backend: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Python, Pandas, NetworkX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Database: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SQLite (in-memory)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AI/ML: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OpenAI GPT-4 API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Analytics: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NumPy, SciPy for calculations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800"/>
              <a:buFont typeface="Montserrat"/>
              <a:buNone/>
            </a:pPr>
            <a:r>
              <a:t/>
            </a:r>
            <a:endParaRPr sz="10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t/>
            </a:r>
            <a:endParaRPr b="1" sz="11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42"/>
          <p:cNvSpPr/>
          <p:nvPr/>
        </p:nvSpPr>
        <p:spPr>
          <a:xfrm>
            <a:off x="473943" y="3831580"/>
            <a:ext cx="8196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t/>
            </a:r>
            <a:endParaRPr b="0" i="0" sz="1100" u="none" cap="none" strike="noStrike"/>
          </a:p>
        </p:txBody>
      </p:sp>
      <p:pic>
        <p:nvPicPr>
          <p:cNvPr id="208" name="Google Shape;2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475" y="4688275"/>
            <a:ext cx="1249200" cy="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2"/>
          <p:cNvSpPr/>
          <p:nvPr/>
        </p:nvSpPr>
        <p:spPr>
          <a:xfrm>
            <a:off x="473962" y="1199616"/>
            <a:ext cx="3933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Collection: 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CSV files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Processing: 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Pandas, Numpy, NetworkX for graph analysis. SQLite In memory for querying.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Visualization Layer: 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Plotly for interactive charts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Integration: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OpenAI GPT-4 for natural language processing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Interface: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Streamlit for web deployment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50" y="3712275"/>
            <a:ext cx="7547525" cy="13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3"/>
          <p:cNvSpPr/>
          <p:nvPr/>
        </p:nvSpPr>
        <p:spPr>
          <a:xfrm>
            <a:off x="500384" y="369575"/>
            <a:ext cx="8088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00"/>
              <a:buFont typeface="Barlow"/>
              <a:buNone/>
            </a:pPr>
            <a:r>
              <a:rPr b="1" lang="en-GB" sz="280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AI ASSISTANT</a:t>
            </a:r>
            <a:endParaRPr b="0" i="0" sz="2800" u="none" cap="none" strike="noStrike"/>
          </a:p>
        </p:txBody>
      </p:sp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475" y="4688275"/>
            <a:ext cx="1249200" cy="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/>
        </p:nvSpPr>
        <p:spPr>
          <a:xfrm>
            <a:off x="526925" y="2571750"/>
            <a:ext cx="80355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43"/>
          <p:cNvSpPr txBox="1"/>
          <p:nvPr/>
        </p:nvSpPr>
        <p:spPr>
          <a:xfrm>
            <a:off x="554250" y="841175"/>
            <a:ext cx="80355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GPT - 4 powered AI Assistant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Natural Language Queries to Insightful results &amp; visualizations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SQLite database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43"/>
          <p:cNvPicPr preferRelativeResize="0"/>
          <p:nvPr/>
        </p:nvPicPr>
        <p:blipFill rotWithShape="1">
          <a:blip r:embed="rId4">
            <a:alphaModFix/>
          </a:blip>
          <a:srcRect b="0" l="0" r="704" t="2780"/>
          <a:stretch/>
        </p:blipFill>
        <p:spPr>
          <a:xfrm>
            <a:off x="279525" y="2512700"/>
            <a:ext cx="7312724" cy="23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4913" y="3695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/>
          <p:nvPr/>
        </p:nvSpPr>
        <p:spPr>
          <a:xfrm>
            <a:off x="473943" y="378470"/>
            <a:ext cx="3563466" cy="445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00"/>
              <a:buFont typeface="Barlow"/>
              <a:buNone/>
            </a:pPr>
            <a:r>
              <a:rPr b="1" i="0" lang="en-GB" sz="28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VISUALIZATIONS</a:t>
            </a:r>
            <a:endParaRPr b="0" i="0" sz="2800" u="none" cap="none" strike="noStrike"/>
          </a:p>
        </p:txBody>
      </p:sp>
      <p:sp>
        <p:nvSpPr>
          <p:cNvPr id="228" name="Google Shape;228;p44"/>
          <p:cNvSpPr/>
          <p:nvPr/>
        </p:nvSpPr>
        <p:spPr>
          <a:xfrm>
            <a:off x="473943" y="3387254"/>
            <a:ext cx="8196114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29" name="Google Shape;229;p44"/>
          <p:cNvSpPr/>
          <p:nvPr/>
        </p:nvSpPr>
        <p:spPr>
          <a:xfrm>
            <a:off x="473943" y="3756273"/>
            <a:ext cx="8196114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30" name="Google Shape;230;p44"/>
          <p:cNvSpPr/>
          <p:nvPr/>
        </p:nvSpPr>
        <p:spPr>
          <a:xfrm>
            <a:off x="473943" y="4020294"/>
            <a:ext cx="8196114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31" name="Google Shape;231;p44"/>
          <p:cNvSpPr/>
          <p:nvPr/>
        </p:nvSpPr>
        <p:spPr>
          <a:xfrm>
            <a:off x="473943" y="4284315"/>
            <a:ext cx="8196114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32" name="Google Shape;232;p44"/>
          <p:cNvSpPr/>
          <p:nvPr/>
        </p:nvSpPr>
        <p:spPr>
          <a:xfrm>
            <a:off x="473943" y="4548336"/>
            <a:ext cx="8196114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100"/>
              <a:buFont typeface="Montserrat"/>
              <a:buNone/>
            </a:pPr>
            <a:r>
              <a:t/>
            </a:r>
            <a:endParaRPr b="0" i="0" sz="1100" u="none" cap="none" strike="noStrike"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475" y="4688275"/>
            <a:ext cx="1249200" cy="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4"/>
          <p:cNvSpPr txBox="1"/>
          <p:nvPr/>
        </p:nvSpPr>
        <p:spPr>
          <a:xfrm>
            <a:off x="339950" y="878325"/>
            <a:ext cx="4971300" cy="3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Network Graphs &amp; Centrality Heatmaps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Identify hubs, connectivity patterns, and bottlenecks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Multi-panel Line Comparisons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Compare efficiency, stations, connections across lines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Travel Time Analysis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Optimize schedules and identify slow connections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Geographic Scatter Plots: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Analyze spatial distribution and accessibility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Network Visualizations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Immersive exploration of network density and patterns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7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3F3F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44"/>
          <p:cNvPicPr preferRelativeResize="0"/>
          <p:nvPr/>
        </p:nvPicPr>
        <p:blipFill rotWithShape="1">
          <a:blip r:embed="rId4">
            <a:alphaModFix/>
          </a:blip>
          <a:srcRect b="15633" l="0" r="4816" t="0"/>
          <a:stretch/>
        </p:blipFill>
        <p:spPr>
          <a:xfrm>
            <a:off x="5311250" y="759125"/>
            <a:ext cx="3563449" cy="19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2254301" y="700188"/>
            <a:ext cx="4275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Barlow"/>
              <a:buNone/>
            </a:pPr>
            <a:r>
              <a:rPr lang="en-GB" sz="3500">
                <a:solidFill>
                  <a:srgbClr val="2E3C4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</a:t>
            </a:r>
            <a:endParaRPr i="0" sz="35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" name="Google Shape;242;p45"/>
          <p:cNvSpPr/>
          <p:nvPr/>
        </p:nvSpPr>
        <p:spPr>
          <a:xfrm>
            <a:off x="2535314" y="1530705"/>
            <a:ext cx="4073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800"/>
              <a:buFont typeface="Montserrat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3" name="Google Shape;243;p45"/>
          <p:cNvSpPr/>
          <p:nvPr/>
        </p:nvSpPr>
        <p:spPr>
          <a:xfrm>
            <a:off x="369764" y="1324719"/>
            <a:ext cx="4073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ontserrat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4" name="Google Shape;244;p45"/>
          <p:cNvSpPr/>
          <p:nvPr/>
        </p:nvSpPr>
        <p:spPr>
          <a:xfrm>
            <a:off x="369764" y="1530698"/>
            <a:ext cx="4073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Montserrat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5" name="Google Shape;245;p45"/>
          <p:cNvSpPr/>
          <p:nvPr/>
        </p:nvSpPr>
        <p:spPr>
          <a:xfrm>
            <a:off x="369764" y="5226398"/>
            <a:ext cx="8404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800"/>
              <a:buFont typeface="Montserrat"/>
              <a:buNone/>
            </a:pPr>
            <a:r>
              <a:t/>
            </a:r>
            <a:endParaRPr b="0" i="0" sz="800" u="none" cap="none" strike="noStrike"/>
          </a:p>
        </p:txBody>
      </p:sp>
      <p:pic>
        <p:nvPicPr>
          <p:cNvPr id="246" name="Google Shape;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475" y="4688275"/>
            <a:ext cx="1249200" cy="3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900" y="1652205"/>
            <a:ext cx="5213816" cy="296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/>
          <p:nvPr/>
        </p:nvSpPr>
        <p:spPr>
          <a:xfrm>
            <a:off x="500384" y="369575"/>
            <a:ext cx="8088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00"/>
              <a:buFont typeface="Barlow"/>
              <a:buNone/>
            </a:pPr>
            <a:r>
              <a:rPr b="1" lang="en-GB" sz="2800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LIMITATIONS</a:t>
            </a:r>
            <a:endParaRPr b="0" i="0" sz="2800" u="none" cap="none" strike="noStrike"/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475" y="4688275"/>
            <a:ext cx="1249200" cy="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 txBox="1"/>
          <p:nvPr/>
        </p:nvSpPr>
        <p:spPr>
          <a:xfrm>
            <a:off x="554250" y="909750"/>
            <a:ext cx="80355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Static and Mode-Limited Data: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platform relies on scheduled GTFS feeds and static datasets, focusing only on MBTA’s subway network without multi-modal integration.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Quality and Completeness: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Accessibility and facility information may be outdated or incomplete due to reliance on public datasets.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Technical Constraints: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In-memory storage limits scalability for large datasets, and the AI query interface may misinterpret complex or ambiguous queries.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